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6"/>
  </p:notesMasterIdLst>
  <p:sldIdLst>
    <p:sldId id="256" r:id="rId3"/>
    <p:sldId id="257" r:id="rId4"/>
    <p:sldId id="258" r:id="rId5"/>
    <p:sldId id="259" r:id="rId7"/>
    <p:sldId id="260" r:id="rId8"/>
    <p:sldId id="261" r:id="rId9"/>
    <p:sldId id="262" r:id="rId10"/>
  </p:sldIdLst>
  <p:sldSz cx="12192000" cy="6858000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6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09"/>
    <p:restoredTop sz="94719"/>
  </p:normalViewPr>
  <p:slideViewPr>
    <p:cSldViewPr snapToGrid="0">
      <p:cViewPr varScale="1">
        <p:scale>
          <a:sx n="138" d="100"/>
          <a:sy n="138" d="100"/>
        </p:scale>
        <p:origin x="176" y="4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3" Type="http://schemas.openxmlformats.org/officeDocument/2006/relationships/tableStyles" Target="tableStyles.xml"/><Relationship Id="rId12" Type="http://schemas.openxmlformats.org/officeDocument/2006/relationships/viewProps" Target="viewProps.xml"/><Relationship Id="rId11" Type="http://schemas.openxmlformats.org/officeDocument/2006/relationships/presProps" Target="presProps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E684214-FBC5-B145-B105-C39EE410F281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GB" altLang="zh-TW" dirty="0"/>
              <a:t>Ref: </a:t>
            </a:r>
            <a:endParaRPr kumimoji="1" lang="en-GB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www.digitalnuage.com</a:t>
            </a:r>
            <a:r>
              <a:rPr lang="en-US" altLang="zh-TW" dirty="0"/>
              <a:t>/disparity-and-depth-estimation-from-stereo-camera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TW" altLang="en-US" dirty="0"/>
              <a:t>https://www.oreilly.com/library/view/learning-opencv-3/9781491937983/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altLang="zh-TW" dirty="0"/>
              <a:t>https://</a:t>
            </a:r>
            <a:r>
              <a:rPr lang="en-US" altLang="zh-TW" dirty="0" err="1"/>
              <a:t>developer.apple.com</a:t>
            </a:r>
            <a:r>
              <a:rPr lang="en-US" altLang="zh-TW" dirty="0"/>
              <a:t>/documentation/</a:t>
            </a:r>
            <a:r>
              <a:rPr lang="en-US" altLang="zh-TW" dirty="0" err="1"/>
              <a:t>avfoundation</a:t>
            </a:r>
            <a:r>
              <a:rPr lang="en-US" altLang="zh-TW" dirty="0"/>
              <a:t>/</a:t>
            </a:r>
            <a:r>
              <a:rPr lang="en-US" altLang="zh-TW" dirty="0" err="1"/>
              <a:t>avdepthdata</a:t>
            </a:r>
            <a:r>
              <a:rPr lang="en-US" altLang="zh-TW" dirty="0"/>
              <a:t>/accuracy/relative</a:t>
            </a:r>
            <a:endParaRPr lang="en-US" altLang="zh-TW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GB" altLang="zh-TW" dirty="0"/>
              <a:t>https://</a:t>
            </a:r>
            <a:r>
              <a:rPr lang="en-GB" altLang="zh-TW" dirty="0" err="1"/>
              <a:t>developer.apple.com</a:t>
            </a:r>
            <a:r>
              <a:rPr lang="en-GB" altLang="zh-TW" dirty="0"/>
              <a:t>/documentation/</a:t>
            </a:r>
            <a:r>
              <a:rPr lang="en-GB" altLang="zh-TW" dirty="0" err="1"/>
              <a:t>avfoundation</a:t>
            </a:r>
            <a:r>
              <a:rPr lang="en-GB" altLang="zh-TW" dirty="0"/>
              <a:t>/</a:t>
            </a:r>
            <a:r>
              <a:rPr lang="en-GB" altLang="zh-TW" dirty="0" err="1"/>
              <a:t>additional_data_capture</a:t>
            </a:r>
            <a:r>
              <a:rPr lang="en-GB" altLang="zh-TW" dirty="0"/>
              <a:t>/</a:t>
            </a:r>
            <a:r>
              <a:rPr lang="en-GB" altLang="zh-TW" dirty="0" err="1"/>
              <a:t>capturing_photos_with_depth</a:t>
            </a:r>
            <a:endParaRPr lang="zh-TW" altLang="en-US" dirty="0"/>
          </a:p>
          <a:p>
            <a:endParaRPr kumimoji="1"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7FC3E03-FE92-D54D-A236-939067286FE5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Slide Image Placeholder 1"/>
          <p:cNvSpPr/>
          <p:nvPr>
            <p:ph type="sldImg" idx="2"/>
          </p:nvPr>
        </p:nvSpPr>
        <p:spPr/>
      </p:sp>
      <p:sp>
        <p:nvSpPr>
          <p:cNvPr id="3" name="Text Placeholder 2"/>
          <p:cNvSpPr/>
          <p:nvPr>
            <p:ph type="body" idx="3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副標題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TW" altLang="en-US"/>
              <a:t>按一下以編輯母片子標題樣式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TW" altLang="en-US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版面配置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  <a:endParaRPr kumimoji="1"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TW" altLang="en-US"/>
              <a:t>按一下以編輯母片文字樣式</a:t>
            </a:r>
            <a:endParaRPr kumimoji="1" lang="zh-TW" altLang="en-US"/>
          </a:p>
          <a:p>
            <a:pPr lvl="1"/>
            <a:r>
              <a:rPr kumimoji="1" lang="zh-TW" altLang="en-US"/>
              <a:t>第二層</a:t>
            </a:r>
            <a:endParaRPr kumimoji="1" lang="zh-TW" altLang="en-US"/>
          </a:p>
          <a:p>
            <a:pPr lvl="2"/>
            <a:r>
              <a:rPr kumimoji="1" lang="zh-TW" altLang="en-US"/>
              <a:t>第三層</a:t>
            </a:r>
            <a:endParaRPr kumimoji="1" lang="zh-TW" altLang="en-US"/>
          </a:p>
          <a:p>
            <a:pPr lvl="3"/>
            <a:r>
              <a:rPr kumimoji="1" lang="zh-TW" altLang="en-US"/>
              <a:t>第四層</a:t>
            </a:r>
            <a:endParaRPr kumimoji="1" lang="zh-TW" altLang="en-US"/>
          </a:p>
          <a:p>
            <a:pPr lvl="4"/>
            <a:r>
              <a:rPr kumimoji="1" lang="zh-TW" altLang="en-US"/>
              <a:t>第五層</a:t>
            </a:r>
            <a:endParaRPr kumimoji="1" lang="zh-TW" alt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55FE1A-455A-DF42-A3C4-2E97CFB21BDA}" type="datetimeFigureOut">
              <a:rPr kumimoji="1" lang="zh-TW" altLang="en-US" smtClean="0"/>
            </a:fld>
            <a:endParaRPr kumimoji="1"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1E9F2D-D8E5-A247-A3A9-7BEE20000823}" type="slidenum">
              <a:rPr kumimoji="1" lang="zh-TW" altLang="en-US" smtClean="0"/>
            </a:fld>
            <a:endParaRPr kumimoji="1"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7.png"/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4.xml"/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825115" y="953135"/>
            <a:ext cx="3867785" cy="5836285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287010" y="953135"/>
            <a:ext cx="5254625" cy="5836920"/>
            <a:chOff x="5233225" y="823333"/>
            <a:chExt cx="5254625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136830" y="4058023"/>
              <a:ext cx="4351020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225" y="823333"/>
              <a:ext cx="5254556" cy="38758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00604" y="180460"/>
            <a:ext cx="10515600" cy="369332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1: Reconstruct 3D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6674105" y="238880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圓角矩形 4"/>
          <p:cNvSpPr/>
          <p:nvPr/>
        </p:nvSpPr>
        <p:spPr>
          <a:xfrm>
            <a:off x="7810043" y="1648435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Telephoto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(main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矩形 6"/>
          <p:cNvSpPr/>
          <p:nvPr/>
        </p:nvSpPr>
        <p:spPr>
          <a:xfrm>
            <a:off x="5397500" y="1116965"/>
            <a:ext cx="4632325" cy="153606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5423312" y="1116730"/>
            <a:ext cx="254101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AVCapturePhotoOutput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3069759" y="1637793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hand joints detector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069759" y="314237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2D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3004820" y="1114425"/>
            <a:ext cx="2214880" cy="30702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3004743" y="1115077"/>
            <a:ext cx="18983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Vision Library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423527" y="314724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Depth Map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10043" y="317176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AVCaptureSession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10043" y="496209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3069759" y="4785736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3D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joints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10043" y="5473155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9" name="直線箭頭接點 18"/>
          <p:cNvCxnSpPr>
            <a:stCxn id="4" idx="2"/>
            <a:endCxn id="7" idx="0"/>
          </p:cNvCxnSpPr>
          <p:nvPr/>
        </p:nvCxnSpPr>
        <p:spPr>
          <a:xfrm>
            <a:off x="7713641" y="807635"/>
            <a:ext cx="635" cy="3092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2" name="直線箭頭接點 21"/>
          <p:cNvCxnSpPr>
            <a:stCxn id="7" idx="2"/>
            <a:endCxn id="13" idx="0"/>
          </p:cNvCxnSpPr>
          <p:nvPr/>
        </p:nvCxnSpPr>
        <p:spPr>
          <a:xfrm flipH="1">
            <a:off x="6463327" y="2653109"/>
            <a:ext cx="1250950" cy="49403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5" idx="2"/>
            <a:endCxn id="14" idx="0"/>
          </p:cNvCxnSpPr>
          <p:nvPr/>
        </p:nvCxnSpPr>
        <p:spPr>
          <a:xfrm>
            <a:off x="8849579" y="2365182"/>
            <a:ext cx="0" cy="80657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6" name="文字方塊 25"/>
          <p:cNvSpPr txBox="1"/>
          <p:nvPr/>
        </p:nvSpPr>
        <p:spPr>
          <a:xfrm>
            <a:off x="6086305" y="2658281"/>
            <a:ext cx="10732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Disparity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8" name="直線箭頭接點 27"/>
          <p:cNvCxnSpPr>
            <a:stCxn id="14" idx="2"/>
            <a:endCxn id="15" idx="0"/>
          </p:cNvCxnSpPr>
          <p:nvPr/>
        </p:nvCxnSpPr>
        <p:spPr>
          <a:xfrm>
            <a:off x="8849579" y="3888507"/>
            <a:ext cx="0" cy="107359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>
            <a:off x="8849579" y="5334450"/>
            <a:ext cx="0" cy="13870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16" idx="0"/>
          </p:cNvCxnSpPr>
          <p:nvPr/>
        </p:nvCxnSpPr>
        <p:spPr>
          <a:xfrm>
            <a:off x="4109295" y="3859125"/>
            <a:ext cx="0" cy="926611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7" name="直線箭頭接點 36"/>
          <p:cNvCxnSpPr>
            <a:stCxn id="13" idx="2"/>
            <a:endCxn id="16" idx="0"/>
          </p:cNvCxnSpPr>
          <p:nvPr/>
        </p:nvCxnSpPr>
        <p:spPr>
          <a:xfrm flipH="1">
            <a:off x="4109295" y="3863991"/>
            <a:ext cx="2353768" cy="92174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4" name="直線箭頭接點 43"/>
          <p:cNvCxnSpPr>
            <a:stCxn id="16" idx="3"/>
            <a:endCxn id="15" idx="1"/>
          </p:cNvCxnSpPr>
          <p:nvPr/>
        </p:nvCxnSpPr>
        <p:spPr>
          <a:xfrm>
            <a:off x="5148831" y="5144110"/>
            <a:ext cx="2661212" cy="4164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5286799" y="5194019"/>
            <a:ext cx="1106144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Mirroring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4109295" y="2354540"/>
            <a:ext cx="0" cy="787838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 rot="16200000">
            <a:off x="9662674" y="3072199"/>
            <a:ext cx="128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Tread</a:t>
            </a:r>
            <a:endParaRPr kumimoji="1" lang="zh-TW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70" name="圖片 1069" descr="一張含有 螢幕擷取畫面, 多媒體, 視訊, 多媒體軟體 的圖片&#10;&#10;自動產生的描述"/>
          <p:cNvPicPr>
            <a:picLocks noChangeAspect="1"/>
          </p:cNvPicPr>
          <p:nvPr/>
        </p:nvPicPr>
        <p:blipFill rotWithShape="1">
          <a:blip r:embed="rId1"/>
          <a:srcRect l="6164" t="13833" r="14535" b="14130"/>
          <a:stretch>
            <a:fillRect/>
          </a:stretch>
        </p:blipFill>
        <p:spPr>
          <a:xfrm rot="5400000">
            <a:off x="6819412" y="3623566"/>
            <a:ext cx="703885" cy="1383836"/>
          </a:xfrm>
          <a:prstGeom prst="rect">
            <a:avLst/>
          </a:prstGeom>
        </p:spPr>
      </p:pic>
      <p:pic>
        <p:nvPicPr>
          <p:cNvPr id="1072" name="圖片 1071" descr="一張含有 室內, 牆, 螢幕擷取畫面, 人員 的圖片&#10;&#10;自動產生的描述"/>
          <p:cNvPicPr>
            <a:picLocks noChangeAspect="1"/>
          </p:cNvPicPr>
          <p:nvPr/>
        </p:nvPicPr>
        <p:blipFill rotWithShape="1">
          <a:blip r:embed="rId2"/>
          <a:srcRect l="6149" t="13833" r="14549" b="14130"/>
          <a:stretch>
            <a:fillRect/>
          </a:stretch>
        </p:blipFill>
        <p:spPr>
          <a:xfrm rot="5400000">
            <a:off x="9292366" y="3652606"/>
            <a:ext cx="716748" cy="1409127"/>
          </a:xfrm>
          <a:prstGeom prst="rect">
            <a:avLst/>
          </a:prstGeom>
        </p:spPr>
      </p:pic>
      <p:pic>
        <p:nvPicPr>
          <p:cNvPr id="1074" name="圖片 1073" descr="一張含有 人員, 室內, 牆, 潔淨 的圖片&#10;&#10;自動產生的描述"/>
          <p:cNvPicPr>
            <a:picLocks noChangeAspect="1"/>
          </p:cNvPicPr>
          <p:nvPr/>
        </p:nvPicPr>
        <p:blipFill rotWithShape="1">
          <a:blip r:embed="rId3"/>
          <a:srcRect l="1086" t="8017" r="4194" b="13695"/>
          <a:stretch>
            <a:fillRect/>
          </a:stretch>
        </p:blipFill>
        <p:spPr>
          <a:xfrm rot="5400000">
            <a:off x="8446298" y="5514149"/>
            <a:ext cx="806562" cy="1442784"/>
          </a:xfrm>
          <a:prstGeom prst="rect">
            <a:avLst/>
          </a:prstGeom>
        </p:spPr>
      </p:pic>
      <p:cxnSp>
        <p:nvCxnSpPr>
          <p:cNvPr id="3" name="直線箭頭接點 18"/>
          <p:cNvCxnSpPr>
            <a:stCxn id="5" idx="1"/>
            <a:endCxn id="9" idx="3"/>
          </p:cNvCxnSpPr>
          <p:nvPr/>
        </p:nvCxnSpPr>
        <p:spPr>
          <a:xfrm flipH="1" flipV="1">
            <a:off x="5148580" y="1996440"/>
            <a:ext cx="2661285" cy="1016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6" name="圓角矩形 5"/>
          <p:cNvSpPr/>
          <p:nvPr/>
        </p:nvSpPr>
        <p:spPr>
          <a:xfrm>
            <a:off x="5553389" y="1637793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Wide-angle image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(secondary camera)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0" name="文字方塊 7"/>
          <p:cNvSpPr txBox="1"/>
          <p:nvPr/>
        </p:nvSpPr>
        <p:spPr>
          <a:xfrm>
            <a:off x="6318885" y="6265545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UIViewController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6319520" y="4816475"/>
            <a:ext cx="3872865" cy="189357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4" name="文字方塊 1033"/>
          <p:cNvSpPr txBox="1"/>
          <p:nvPr/>
        </p:nvSpPr>
        <p:spPr>
          <a:xfrm>
            <a:off x="3937635" y="6300470"/>
            <a:ext cx="16148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Asyn Tread</a:t>
            </a:r>
            <a:endParaRPr kumimoji="1" lang="en-US" altLang="zh-TW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3707" y="0"/>
            <a:ext cx="10515600" cy="518653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Dual camera estimate depth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55144" y="723685"/>
            <a:ext cx="4445000" cy="2832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2" name="群組 41"/>
          <p:cNvGrpSpPr/>
          <p:nvPr/>
        </p:nvGrpSpPr>
        <p:grpSpPr>
          <a:xfrm>
            <a:off x="6505784" y="4719115"/>
            <a:ext cx="5092436" cy="1865968"/>
            <a:chOff x="6496547" y="4739209"/>
            <a:chExt cx="5092436" cy="1865968"/>
          </a:xfrm>
        </p:grpSpPr>
        <p:sp>
          <p:nvSpPr>
            <p:cNvPr id="31" name="標題 1"/>
            <p:cNvSpPr txBox="1"/>
            <p:nvPr/>
          </p:nvSpPr>
          <p:spPr>
            <a:xfrm>
              <a:off x="6496547" y="4739209"/>
              <a:ext cx="1344147" cy="321954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t" anchorCtr="0">
              <a:no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262626"/>
                </a:buClr>
                <a:buSzPts val="3200"/>
                <a:buFont typeface="Calibri" panose="020F0502020204030204"/>
                <a:buNone/>
                <a:defRPr sz="3200" b="1" i="0" u="none" strike="noStrike" cap="none">
                  <a:solidFill>
                    <a:srgbClr val="262626"/>
                  </a:solidFill>
                  <a:latin typeface="Calibri" panose="020F0502020204030204"/>
                  <a:ea typeface="Calibri" panose="020F0502020204030204"/>
                  <a:cs typeface="Calibri" panose="020F0502020204030204"/>
                  <a:sym typeface="Calibri" panose="020F0502020204030204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 panose="020B0604020202020204"/>
                <a:buNone/>
                <a:defRPr sz="1800" b="0" i="0" u="none" strike="noStrike" cap="none">
                  <a:solidFill>
                    <a:srgbClr val="000000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lvl9pPr>
            </a:lstStyle>
            <a:p>
              <a:r>
                <a:rPr kumimoji="1" lang="en-US" altLang="zh-TW" sz="1200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Output Value</a:t>
              </a:r>
              <a:endParaRPr kumimoji="1" lang="zh-TW" altLang="en-US" sz="1200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grpSp>
          <p:nvGrpSpPr>
            <p:cNvPr id="41" name="群組 40"/>
            <p:cNvGrpSpPr/>
            <p:nvPr/>
          </p:nvGrpSpPr>
          <p:grpSpPr>
            <a:xfrm>
              <a:off x="6529706" y="4911973"/>
              <a:ext cx="5059277" cy="1693204"/>
              <a:chOff x="267451" y="5034376"/>
              <a:chExt cx="5059277" cy="1693204"/>
            </a:xfrm>
          </p:grpSpPr>
          <p:cxnSp>
            <p:nvCxnSpPr>
              <p:cNvPr id="15" name="直線接點 14"/>
              <p:cNvCxnSpPr/>
              <p:nvPr/>
            </p:nvCxnSpPr>
            <p:spPr>
              <a:xfrm>
                <a:off x="594167" y="5987537"/>
                <a:ext cx="4407023" cy="28204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6" name="直線接點 15"/>
              <p:cNvCxnSpPr/>
              <p:nvPr/>
            </p:nvCxnSpPr>
            <p:spPr>
              <a:xfrm>
                <a:off x="594167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線接點 16"/>
              <p:cNvCxnSpPr/>
              <p:nvPr/>
            </p:nvCxnSpPr>
            <p:spPr>
              <a:xfrm>
                <a:off x="5001190" y="5824368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8" name="直線接點 17"/>
              <p:cNvCxnSpPr/>
              <p:nvPr/>
            </p:nvCxnSpPr>
            <p:spPr>
              <a:xfrm>
                <a:off x="3059360" y="5789180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9" name="標題 1"/>
              <p:cNvSpPr txBox="1"/>
              <p:nvPr/>
            </p:nvSpPr>
            <p:spPr>
              <a:xfrm>
                <a:off x="267451" y="6310938"/>
                <a:ext cx="74245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0" name="標題 1"/>
              <p:cNvSpPr txBox="1"/>
              <p:nvPr/>
            </p:nvSpPr>
            <p:spPr>
              <a:xfrm>
                <a:off x="2635742" y="6353620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20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1" name="標題 1"/>
              <p:cNvSpPr txBox="1"/>
              <p:nvPr/>
            </p:nvSpPr>
            <p:spPr>
              <a:xfrm>
                <a:off x="4420402" y="6341538"/>
                <a:ext cx="842579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80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cxnSp>
            <p:nvCxnSpPr>
              <p:cNvPr id="22" name="直線接點 21"/>
              <p:cNvCxnSpPr/>
              <p:nvPr/>
            </p:nvCxnSpPr>
            <p:spPr>
              <a:xfrm>
                <a:off x="1785231" y="5796164"/>
                <a:ext cx="0" cy="382745"/>
              </a:xfrm>
              <a:prstGeom prst="line">
                <a:avLst/>
              </a:prstGeom>
              <a:ln w="5715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3" name="標題 1"/>
              <p:cNvSpPr txBox="1"/>
              <p:nvPr/>
            </p:nvSpPr>
            <p:spPr>
              <a:xfrm>
                <a:off x="1308158" y="6341538"/>
                <a:ext cx="842581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10 cm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標題 1"/>
              <p:cNvSpPr txBox="1"/>
              <p:nvPr/>
            </p:nvSpPr>
            <p:spPr>
              <a:xfrm>
                <a:off x="4675652" y="5034376"/>
                <a:ext cx="65107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0.8f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5" name="標題 1"/>
              <p:cNvSpPr txBox="1"/>
              <p:nvPr/>
            </p:nvSpPr>
            <p:spPr>
              <a:xfrm>
                <a:off x="2739767" y="5034376"/>
                <a:ext cx="651065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0.2f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6" name="標題 1"/>
              <p:cNvSpPr txBox="1"/>
              <p:nvPr/>
            </p:nvSpPr>
            <p:spPr>
              <a:xfrm>
                <a:off x="267451" y="5064906"/>
                <a:ext cx="982846" cy="37396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20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9999.9f</a:t>
                </a:r>
                <a:endParaRPr kumimoji="1" lang="zh-TW" altLang="en-US" sz="20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7" name="標題 1"/>
              <p:cNvSpPr txBox="1"/>
              <p:nvPr/>
            </p:nvSpPr>
            <p:spPr>
              <a:xfrm>
                <a:off x="3236707" y="5553029"/>
                <a:ext cx="1541817" cy="360333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tx2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Linear decrees</a:t>
                </a:r>
                <a:endParaRPr kumimoji="1" lang="zh-TW" altLang="en-US" sz="1600" b="0" dirty="0">
                  <a:solidFill>
                    <a:schemeClr val="tx2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8" name="文字方塊 27"/>
              <p:cNvSpPr txBox="1"/>
              <p:nvPr/>
            </p:nvSpPr>
            <p:spPr>
              <a:xfrm>
                <a:off x="604618" y="5412187"/>
                <a:ext cx="1180613" cy="584775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r>
                  <a:rPr kumimoji="1" lang="en-US" altLang="zh-TW" sz="1400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Dramatically </a:t>
                </a:r>
                <a:r>
                  <a:rPr kumimoji="1" lang="en-US" altLang="zh-TW" dirty="0">
                    <a:solidFill>
                      <a:srgbClr val="FF0000"/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increase</a:t>
                </a:r>
                <a:endParaRPr kumimoji="1" lang="zh-TW" altLang="en-US" sz="1400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29" name="標題 1"/>
              <p:cNvSpPr txBox="1"/>
              <p:nvPr/>
            </p:nvSpPr>
            <p:spPr>
              <a:xfrm>
                <a:off x="1938136" y="5386860"/>
                <a:ext cx="1085676" cy="54132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600" b="0" dirty="0">
                    <a:solidFill>
                      <a:schemeClr val="accent6">
                        <a:lumMod val="75000"/>
                      </a:schemeClr>
                    </a:solidFill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Unstable  increase</a:t>
                </a:r>
                <a:endParaRPr kumimoji="1" lang="zh-TW" altLang="en-US" sz="1600" b="0" dirty="0">
                  <a:solidFill>
                    <a:schemeClr val="accent6">
                      <a:lumMod val="75000"/>
                    </a:schemeClr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  <p:sp>
            <p:nvSpPr>
              <p:cNvPr id="32" name="標題 1"/>
              <p:cNvSpPr txBox="1"/>
              <p:nvPr/>
            </p:nvSpPr>
            <p:spPr>
              <a:xfrm>
                <a:off x="268615" y="6197688"/>
                <a:ext cx="1309824" cy="28467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spcFirstLastPara="1" wrap="square" lIns="91425" tIns="45700" rIns="91425" bIns="45700" anchor="t" anchorCtr="0">
                <a:noAutofit/>
              </a:bodyPr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262626"/>
                  </a:buClr>
                  <a:buSzPts val="3200"/>
                  <a:buFont typeface="Calibri" panose="020F0502020204030204"/>
                  <a:buNone/>
                  <a:defRPr sz="3200" b="1" i="0" u="none" strike="noStrike" cap="none">
                    <a:solidFill>
                      <a:srgbClr val="262626"/>
                    </a:solidFill>
                    <a:latin typeface="Calibri" panose="020F0502020204030204"/>
                    <a:ea typeface="Calibri" panose="020F0502020204030204"/>
                    <a:cs typeface="Calibri" panose="020F0502020204030204"/>
                    <a:sym typeface="Calibri" panose="020F0502020204030204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 panose="020B0604020202020204"/>
                  <a:buNone/>
                  <a:defRPr sz="1800" b="0" i="0" u="none" strike="noStrike" cap="none">
                    <a:solidFill>
                      <a:srgbClr val="000000"/>
                    </a:solidFill>
                    <a:latin typeface="Arial" panose="020B0604020202020204"/>
                    <a:ea typeface="Arial" panose="020B0604020202020204"/>
                    <a:cs typeface="Arial" panose="020B0604020202020204"/>
                    <a:sym typeface="Arial" panose="020B0604020202020204"/>
                  </a:defRPr>
                </a:lvl9pPr>
              </a:lstStyle>
              <a:p>
                <a:r>
                  <a:rPr kumimoji="1" lang="en-US" altLang="zh-TW" sz="1200" dirty="0">
                    <a:latin typeface="Times New Roman" panose="02020603050405020304" pitchFamily="18" charset="0"/>
                    <a:cs typeface="Times New Roman" panose="02020603050405020304" pitchFamily="18" charset="0"/>
                  </a:rPr>
                  <a:t>Real Depth</a:t>
                </a:r>
                <a:endParaRPr kumimoji="1" lang="zh-TW" altLang="en-US" sz="1200" dirty="0">
                  <a:latin typeface="Times New Roman" panose="02020603050405020304" pitchFamily="18" charset="0"/>
                  <a:cs typeface="Times New Roman" panose="02020603050405020304" pitchFamily="18" charset="0"/>
                </a:endParaRPr>
              </a:p>
            </p:txBody>
          </p:sp>
        </p:grpSp>
      </p:grpSp>
      <p:pic>
        <p:nvPicPr>
          <p:cNvPr id="33" name="圖片 3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417" y="481001"/>
            <a:ext cx="2007760" cy="1961573"/>
          </a:xfrm>
          <a:prstGeom prst="rect">
            <a:avLst/>
          </a:prstGeom>
        </p:spPr>
      </p:pic>
      <p:pic>
        <p:nvPicPr>
          <p:cNvPr id="34" name="圖片 3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1044" y="2676910"/>
            <a:ext cx="1933133" cy="995856"/>
          </a:xfrm>
          <a:prstGeom prst="rect">
            <a:avLst/>
          </a:prstGeom>
        </p:spPr>
      </p:pic>
      <p:sp>
        <p:nvSpPr>
          <p:cNvPr id="35" name="標題 1"/>
          <p:cNvSpPr txBox="1"/>
          <p:nvPr/>
        </p:nvSpPr>
        <p:spPr>
          <a:xfrm>
            <a:off x="172243" y="4366497"/>
            <a:ext cx="10515600" cy="51865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EXP on iPhone 11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050" name="Picture 2" descr="顯示兩張照片之間的視差差異如何創建深度圖的圖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1111" y="673871"/>
            <a:ext cx="2986042" cy="29284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0" name="文字方塊 39"/>
          <p:cNvSpPr txBox="1"/>
          <p:nvPr/>
        </p:nvSpPr>
        <p:spPr>
          <a:xfrm>
            <a:off x="524220" y="5207570"/>
            <a:ext cx="5299613" cy="119888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altLang="zh-TW" b="0" i="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cs typeface="Times New Roman" panose="02020603050405020304" pitchFamily="18" charset="0"/>
              </a:rPr>
              <a:t>“This level of accuracy indicates that values within a depth map are usable relative to one another (that is, a depth value of 2 is twice as far as a depth value of 1), but do not accurately convey real-world distance.”</a:t>
            </a:r>
            <a:endParaRPr lang="en-GB" altLang="zh-TW" b="0" i="0" dirty="0">
              <a:solidFill>
                <a:schemeClr val="tx1"/>
              </a:solidFill>
              <a:effectLst/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770910" y="823334"/>
            <a:ext cx="3867644" cy="567461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233225" y="823333"/>
            <a:ext cx="5254625" cy="5674995"/>
            <a:chOff x="5233225" y="823333"/>
            <a:chExt cx="5254625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474015" y="4058023"/>
              <a:ext cx="4013835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225" y="823333"/>
              <a:ext cx="5254556" cy="387586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9525"/>
            <a:ext cx="10515600" cy="547370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2: hand contour segmentation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7897750" y="111245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3015784" y="134632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hand contour detector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3018959" y="228258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Hand contour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950845" y="1184275"/>
            <a:ext cx="2214880" cy="229552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950768" y="823612"/>
            <a:ext cx="18983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CoreML Library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456547" y="1357179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Frame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97673" y="135693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98308" y="450489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6" name="圓角矩形 15"/>
          <p:cNvSpPr/>
          <p:nvPr/>
        </p:nvSpPr>
        <p:spPr>
          <a:xfrm>
            <a:off x="3018959" y="4670166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Masking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98308" y="5038180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箭頭接點 21"/>
          <p:cNvCxnSpPr>
            <a:stCxn id="14" idx="1"/>
            <a:endCxn id="13" idx="3"/>
          </p:cNvCxnSpPr>
          <p:nvPr/>
        </p:nvCxnSpPr>
        <p:spPr>
          <a:xfrm flipH="1">
            <a:off x="7535545" y="1715770"/>
            <a:ext cx="36195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4" idx="2"/>
            <a:endCxn id="14" idx="0"/>
          </p:cNvCxnSpPr>
          <p:nvPr/>
        </p:nvCxnSpPr>
        <p:spPr>
          <a:xfrm>
            <a:off x="8936990" y="680085"/>
            <a:ext cx="0" cy="6769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8" name="直線箭頭接點 27"/>
          <p:cNvCxnSpPr>
            <a:stCxn id="14" idx="2"/>
            <a:endCxn id="36" idx="0"/>
          </p:cNvCxnSpPr>
          <p:nvPr/>
        </p:nvCxnSpPr>
        <p:spPr>
          <a:xfrm>
            <a:off x="8936990" y="2073910"/>
            <a:ext cx="635" cy="11182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>
            <a:off x="8937844" y="4876615"/>
            <a:ext cx="0" cy="16129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5" name="直線箭頭接點 34"/>
          <p:cNvCxnSpPr>
            <a:stCxn id="10" idx="2"/>
            <a:endCxn id="30" idx="0"/>
          </p:cNvCxnSpPr>
          <p:nvPr/>
        </p:nvCxnSpPr>
        <p:spPr>
          <a:xfrm flipH="1">
            <a:off x="4055110" y="2999740"/>
            <a:ext cx="3175" cy="5664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5267749" y="4767934"/>
            <a:ext cx="110614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Rotate</a:t>
            </a:r>
            <a:endParaRPr kumimoji="1"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(Mirroring)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4055320" y="2063075"/>
            <a:ext cx="3175" cy="21971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 rot="16200000">
            <a:off x="9662039" y="3455104"/>
            <a:ext cx="12819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Main Tread</a:t>
            </a:r>
            <a:endParaRPr kumimoji="1" lang="zh-TW" altLang="en-US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箭頭接點 18"/>
          <p:cNvCxnSpPr>
            <a:stCxn id="13" idx="1"/>
            <a:endCxn id="9" idx="3"/>
          </p:cNvCxnSpPr>
          <p:nvPr/>
        </p:nvCxnSpPr>
        <p:spPr>
          <a:xfrm flipH="1" flipV="1">
            <a:off x="5094605" y="1704975"/>
            <a:ext cx="361950" cy="107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7"/>
          <p:cNvSpPr txBox="1"/>
          <p:nvPr/>
        </p:nvSpPr>
        <p:spPr>
          <a:xfrm>
            <a:off x="7105650" y="2456180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UIViewController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7701915" y="2874645"/>
            <a:ext cx="2416175" cy="260667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7" name="直線箭頭接點 43"/>
          <p:cNvCxnSpPr>
            <a:stCxn id="36" idx="2"/>
            <a:endCxn id="15" idx="0"/>
          </p:cNvCxnSpPr>
          <p:nvPr/>
        </p:nvCxnSpPr>
        <p:spPr>
          <a:xfrm>
            <a:off x="8937625" y="3564255"/>
            <a:ext cx="0" cy="94043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0" name="圓角矩形 12"/>
          <p:cNvSpPr/>
          <p:nvPr/>
        </p:nvSpPr>
        <p:spPr>
          <a:xfrm>
            <a:off x="3015607" y="356634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Transparency</a:t>
            </a:r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1" name="直線箭頭接點 34"/>
          <p:cNvCxnSpPr>
            <a:stCxn id="30" idx="2"/>
            <a:endCxn id="16" idx="0"/>
          </p:cNvCxnSpPr>
          <p:nvPr/>
        </p:nvCxnSpPr>
        <p:spPr>
          <a:xfrm>
            <a:off x="4055110" y="4283075"/>
            <a:ext cx="3175" cy="38735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4" name="Elbow Connector 33"/>
          <p:cNvCxnSpPr>
            <a:stCxn id="13" idx="2"/>
            <a:endCxn id="16" idx="0"/>
          </p:cNvCxnSpPr>
          <p:nvPr/>
        </p:nvCxnSpPr>
        <p:spPr>
          <a:xfrm rot="5400000">
            <a:off x="3978910" y="2153285"/>
            <a:ext cx="2596515" cy="2437765"/>
          </a:xfrm>
          <a:prstGeom prst="bentConnector3">
            <a:avLst>
              <a:gd name="adj1" fmla="val 93861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6" name="圓角矩形 14"/>
          <p:cNvSpPr/>
          <p:nvPr/>
        </p:nvSpPr>
        <p:spPr>
          <a:xfrm>
            <a:off x="7898308" y="3192353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Sublayer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8" name="Text Box 37"/>
          <p:cNvSpPr txBox="1"/>
          <p:nvPr/>
        </p:nvSpPr>
        <p:spPr>
          <a:xfrm>
            <a:off x="5319395" y="834390"/>
            <a:ext cx="119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ARSession</a:t>
            </a:r>
            <a:endParaRPr lang="en-US"/>
          </a:p>
        </p:txBody>
      </p:sp>
      <p:sp>
        <p:nvSpPr>
          <p:cNvPr id="39" name="矩形 6"/>
          <p:cNvSpPr/>
          <p:nvPr/>
        </p:nvSpPr>
        <p:spPr>
          <a:xfrm>
            <a:off x="5319395" y="1184275"/>
            <a:ext cx="4961255" cy="10991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41" name="圖片 8"/>
          <p:cNvPicPr>
            <a:picLocks noChangeAspect="1"/>
          </p:cNvPicPr>
          <p:nvPr>
            <p:ph sz="half" idx="2"/>
          </p:nvPr>
        </p:nvPicPr>
        <p:blipFill>
          <a:blip r:embed="rId1"/>
          <a:stretch>
            <a:fillRect/>
          </a:stretch>
        </p:blipFill>
        <p:spPr>
          <a:xfrm>
            <a:off x="3082290" y="2782570"/>
            <a:ext cx="807085" cy="580390"/>
          </a:xfrm>
          <a:prstGeom prst="rect">
            <a:avLst/>
          </a:prstGeom>
        </p:spPr>
      </p:pic>
      <p:pic>
        <p:nvPicPr>
          <p:cNvPr id="42" name="圖片 8"/>
          <p:cNvPicPr>
            <a:picLocks noChangeAspect="1"/>
          </p:cNvPicPr>
          <p:nvPr/>
        </p:nvPicPr>
        <p:blipFill>
          <a:blip r:embed="rId1">
            <a:clrChange>
              <a:clrFrom>
                <a:srgbClr val="FFFFFF">
                  <a:alpha val="100000"/>
                </a:srgbClr>
              </a:clrFrom>
              <a:clrTo>
                <a:srgbClr val="FFFFFF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3082290" y="4090035"/>
            <a:ext cx="807085" cy="580390"/>
          </a:xfrm>
          <a:prstGeom prst="rect">
            <a:avLst/>
          </a:prstGeom>
        </p:spPr>
      </p:pic>
      <p:cxnSp>
        <p:nvCxnSpPr>
          <p:cNvPr id="46" name="Elbow Connector 45"/>
          <p:cNvCxnSpPr>
            <a:endCxn id="36" idx="1"/>
          </p:cNvCxnSpPr>
          <p:nvPr/>
        </p:nvCxnSpPr>
        <p:spPr>
          <a:xfrm flipV="1">
            <a:off x="5106035" y="3378200"/>
            <a:ext cx="2792095" cy="1640840"/>
          </a:xfrm>
          <a:prstGeom prst="bentConnector3">
            <a:avLst>
              <a:gd name="adj1" fmla="val 71730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0" name="Picture 49" descr="截圖 2023-05-15 上午12.51.23"/>
          <p:cNvPicPr>
            <a:picLocks noChangeAspect="1"/>
          </p:cNvPicPr>
          <p:nvPr/>
        </p:nvPicPr>
        <p:blipFill>
          <a:blip r:embed="rId2">
            <a:clrChange>
              <a:clrFrom>
                <a:srgbClr val="404040">
                  <a:alpha val="100000"/>
                </a:srgbClr>
              </a:clrFrom>
              <a:clrTo>
                <a:srgbClr val="404040">
                  <a:alpha val="100000"/>
                  <a:alpha val="0"/>
                </a:srgbClr>
              </a:clrTo>
            </a:clrChange>
          </a:blip>
          <a:srcRect t="51072" r="7457"/>
          <a:stretch>
            <a:fillRect/>
          </a:stretch>
        </p:blipFill>
        <p:spPr>
          <a:xfrm rot="16200000">
            <a:off x="5496560" y="1884045"/>
            <a:ext cx="961390" cy="1000125"/>
          </a:xfrm>
          <a:prstGeom prst="foldedCorner">
            <a:avLst/>
          </a:prstGeom>
        </p:spPr>
      </p:pic>
      <p:pic>
        <p:nvPicPr>
          <p:cNvPr id="52" name="Picture 51" descr="截圖 2023-05-15 上午12.50.06"/>
          <p:cNvPicPr>
            <a:picLocks noChangeAspect="1"/>
          </p:cNvPicPr>
          <p:nvPr/>
        </p:nvPicPr>
        <p:blipFill>
          <a:blip r:embed="rId3">
            <a:clrChange>
              <a:clrFrom>
                <a:srgbClr val="404040">
                  <a:alpha val="100000"/>
                </a:srgbClr>
              </a:clrFrom>
              <a:clrTo>
                <a:srgbClr val="404040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 rot="16200000">
            <a:off x="7792085" y="3223895"/>
            <a:ext cx="882650" cy="1564005"/>
          </a:xfrm>
          <a:prstGeom prst="rect">
            <a:avLst/>
          </a:prstGeom>
        </p:spPr>
      </p:pic>
      <p:pic>
        <p:nvPicPr>
          <p:cNvPr id="53" name="圖片 8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358640" y="2820035"/>
            <a:ext cx="807085" cy="580390"/>
          </a:xfrm>
          <a:prstGeom prst="rect">
            <a:avLst/>
          </a:prstGeom>
        </p:spPr>
      </p:pic>
      <p:sp>
        <p:nvSpPr>
          <p:cNvPr id="54" name="文字方塊 1033"/>
          <p:cNvSpPr txBox="1"/>
          <p:nvPr/>
        </p:nvSpPr>
        <p:spPr>
          <a:xfrm>
            <a:off x="3883660" y="6009005"/>
            <a:ext cx="17456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b="1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Asyn Tread</a:t>
            </a:r>
            <a:endParaRPr kumimoji="1" lang="en-US" altLang="zh-TW" b="1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8" name="矩形 1097"/>
          <p:cNvSpPr/>
          <p:nvPr/>
        </p:nvSpPr>
        <p:spPr>
          <a:xfrm>
            <a:off x="2691130" y="708025"/>
            <a:ext cx="3867785" cy="594106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 dirty="0"/>
          </a:p>
        </p:txBody>
      </p:sp>
      <p:grpSp>
        <p:nvGrpSpPr>
          <p:cNvPr id="1099" name="群組 1098"/>
          <p:cNvGrpSpPr/>
          <p:nvPr/>
        </p:nvGrpSpPr>
        <p:grpSpPr>
          <a:xfrm>
            <a:off x="5153660" y="708660"/>
            <a:ext cx="5253990" cy="5941060"/>
            <a:chOff x="5233860" y="823333"/>
            <a:chExt cx="5253990" cy="5674995"/>
          </a:xfrm>
        </p:grpSpPr>
        <p:sp>
          <p:nvSpPr>
            <p:cNvPr id="1032" name="矩形 1031"/>
            <p:cNvSpPr/>
            <p:nvPr/>
          </p:nvSpPr>
          <p:spPr>
            <a:xfrm>
              <a:off x="6474015" y="4058023"/>
              <a:ext cx="4013835" cy="2440305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  <p:sp>
          <p:nvSpPr>
            <p:cNvPr id="1031" name="矩形 1030"/>
            <p:cNvSpPr/>
            <p:nvPr/>
          </p:nvSpPr>
          <p:spPr>
            <a:xfrm>
              <a:off x="5233860" y="823333"/>
              <a:ext cx="5253990" cy="414767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TW" altLang="en-US" dirty="0"/>
            </a:p>
          </p:txBody>
        </p:sp>
      </p:grp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0" y="9525"/>
            <a:ext cx="10515600" cy="547370"/>
          </a:xfrm>
        </p:spPr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Software Ver 3: cardboard support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7818375" y="31870"/>
            <a:ext cx="2079072" cy="568755"/>
          </a:xfrm>
          <a:prstGeom prst="round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Single Camera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2834174" y="149745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ML Person Segmentation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圓角矩形 9"/>
          <p:cNvSpPr/>
          <p:nvPr/>
        </p:nvSpPr>
        <p:spPr>
          <a:xfrm>
            <a:off x="2837349" y="2634378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Contour texture result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2769235" y="985520"/>
            <a:ext cx="2214880" cy="2645410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文字方塊 11"/>
          <p:cNvSpPr txBox="1"/>
          <p:nvPr/>
        </p:nvSpPr>
        <p:spPr>
          <a:xfrm>
            <a:off x="2769158" y="974742"/>
            <a:ext cx="1898323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ARConfiguration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" name="圓角矩形 12"/>
          <p:cNvSpPr/>
          <p:nvPr/>
        </p:nvSpPr>
        <p:spPr>
          <a:xfrm>
            <a:off x="5376537" y="1508309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Current Frame 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4" name="圓角矩形 13"/>
          <p:cNvSpPr/>
          <p:nvPr/>
        </p:nvSpPr>
        <p:spPr>
          <a:xfrm>
            <a:off x="7817663" y="1508060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ARSession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5" name="圓角矩形 14"/>
          <p:cNvSpPr/>
          <p:nvPr/>
        </p:nvSpPr>
        <p:spPr>
          <a:xfrm>
            <a:off x="7818298" y="3358088"/>
            <a:ext cx="2079072" cy="37235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Renderer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7" name="圓角矩形 16"/>
          <p:cNvSpPr/>
          <p:nvPr/>
        </p:nvSpPr>
        <p:spPr>
          <a:xfrm>
            <a:off x="7806233" y="4258400"/>
            <a:ext cx="2079072" cy="322132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Preview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22" name="直線箭頭接點 21"/>
          <p:cNvCxnSpPr>
            <a:stCxn id="14" idx="1"/>
            <a:endCxn id="13" idx="3"/>
          </p:cNvCxnSpPr>
          <p:nvPr/>
        </p:nvCxnSpPr>
        <p:spPr>
          <a:xfrm flipH="1">
            <a:off x="7455535" y="1866900"/>
            <a:ext cx="361950" cy="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5" name="直線箭頭接點 24"/>
          <p:cNvCxnSpPr>
            <a:stCxn id="4" idx="2"/>
            <a:endCxn id="14" idx="0"/>
          </p:cNvCxnSpPr>
          <p:nvPr/>
        </p:nvCxnSpPr>
        <p:spPr>
          <a:xfrm flipH="1">
            <a:off x="8856980" y="600710"/>
            <a:ext cx="635" cy="90741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3" name="直線箭頭接點 32"/>
          <p:cNvCxnSpPr>
            <a:stCxn id="15" idx="2"/>
            <a:endCxn id="17" idx="0"/>
          </p:cNvCxnSpPr>
          <p:nvPr/>
        </p:nvCxnSpPr>
        <p:spPr>
          <a:xfrm flipH="1">
            <a:off x="8845769" y="3729805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9" name="文字方塊 48"/>
          <p:cNvSpPr txBox="1"/>
          <p:nvPr/>
        </p:nvSpPr>
        <p:spPr>
          <a:xfrm>
            <a:off x="3871384" y="3365854"/>
            <a:ext cx="1106144" cy="5219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Rotate</a:t>
            </a:r>
            <a:endParaRPr kumimoji="1" lang="en-US" altLang="zh-TW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l"/>
            <a:r>
              <a:rPr kumimoji="1" lang="en-US" altLang="zh-TW" sz="1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(Mirroring)</a:t>
            </a:r>
            <a:endParaRPr kumimoji="1" lang="zh-TW" altLang="en-US" sz="1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55" name="直線箭頭接點 54"/>
          <p:cNvCxnSpPr>
            <a:stCxn id="9" idx="2"/>
            <a:endCxn id="10" idx="0"/>
          </p:cNvCxnSpPr>
          <p:nvPr/>
        </p:nvCxnSpPr>
        <p:spPr>
          <a:xfrm>
            <a:off x="3873710" y="2214205"/>
            <a:ext cx="3175" cy="42037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034" name="文字方塊 1033"/>
          <p:cNvSpPr txBox="1"/>
          <p:nvPr/>
        </p:nvSpPr>
        <p:spPr>
          <a:xfrm>
            <a:off x="7621905" y="6193790"/>
            <a:ext cx="2134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TW" b="1" dirty="0">
                <a:solidFill>
                  <a:schemeClr val="bg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CPU Main Tread</a:t>
            </a:r>
            <a:endParaRPr kumimoji="1" lang="zh-TW" altLang="en-US" b="1" dirty="0">
              <a:solidFill>
                <a:schemeClr val="bg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" name="直線箭頭接點 18"/>
          <p:cNvCxnSpPr>
            <a:stCxn id="13" idx="1"/>
            <a:endCxn id="9" idx="3"/>
          </p:cNvCxnSpPr>
          <p:nvPr/>
        </p:nvCxnSpPr>
        <p:spPr>
          <a:xfrm flipH="1" flipV="1">
            <a:off x="4912995" y="1856105"/>
            <a:ext cx="463550" cy="10795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0" name="文字方塊 7"/>
          <p:cNvSpPr txBox="1"/>
          <p:nvPr/>
        </p:nvSpPr>
        <p:spPr>
          <a:xfrm>
            <a:off x="7621905" y="2595245"/>
            <a:ext cx="19843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AppCoordinator</a:t>
            </a:r>
            <a:endParaRPr lang="en-US">
              <a:latin typeface="Times New Roman" panose="02020603050405020304" pitchFamily="18" charset="0"/>
              <a:cs typeface="Times New Roman" panose="02020603050405020304" pitchFamily="18" charset="0"/>
              <a:sym typeface="+mn-ea"/>
            </a:endParaRPr>
          </a:p>
        </p:txBody>
      </p:sp>
      <p:sp>
        <p:nvSpPr>
          <p:cNvPr id="21" name="矩形 6"/>
          <p:cNvSpPr/>
          <p:nvPr/>
        </p:nvSpPr>
        <p:spPr>
          <a:xfrm>
            <a:off x="7621905" y="2595245"/>
            <a:ext cx="2416175" cy="2229485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0" name="圓角矩形 12"/>
          <p:cNvSpPr/>
          <p:nvPr/>
        </p:nvSpPr>
        <p:spPr>
          <a:xfrm>
            <a:off x="3589647" y="4258494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Shader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4" name="Elbow Connector 33"/>
          <p:cNvCxnSpPr>
            <a:stCxn id="13" idx="2"/>
            <a:endCxn id="30" idx="3"/>
          </p:cNvCxnSpPr>
          <p:nvPr/>
        </p:nvCxnSpPr>
        <p:spPr>
          <a:xfrm rot="5400000">
            <a:off x="4846320" y="3047365"/>
            <a:ext cx="2392045" cy="747395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8" name="Text Box 37"/>
          <p:cNvSpPr txBox="1"/>
          <p:nvPr/>
        </p:nvSpPr>
        <p:spPr>
          <a:xfrm>
            <a:off x="5239385" y="985520"/>
            <a:ext cx="1198880" cy="368300"/>
          </a:xfrm>
          <a:prstGeom prst="rect">
            <a:avLst/>
          </a:prstGeom>
          <a:noFill/>
        </p:spPr>
        <p:txBody>
          <a:bodyPr wrap="none" rtlCol="0" anchor="t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  <a:sym typeface="+mn-ea"/>
              </a:rPr>
              <a:t>ARSession</a:t>
            </a:r>
            <a:endParaRPr lang="en-US"/>
          </a:p>
        </p:txBody>
      </p:sp>
      <p:sp>
        <p:nvSpPr>
          <p:cNvPr id="39" name="矩形 6"/>
          <p:cNvSpPr/>
          <p:nvPr/>
        </p:nvSpPr>
        <p:spPr>
          <a:xfrm>
            <a:off x="5239385" y="991870"/>
            <a:ext cx="4961255" cy="1442720"/>
          </a:xfrm>
          <a:prstGeom prst="rect">
            <a:avLst/>
          </a:prstGeom>
          <a:noFill/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6" name="矩形 10"/>
          <p:cNvSpPr/>
          <p:nvPr/>
        </p:nvSpPr>
        <p:spPr>
          <a:xfrm>
            <a:off x="3392170" y="4068445"/>
            <a:ext cx="3942080" cy="1877695"/>
          </a:xfrm>
          <a:prstGeom prst="rect">
            <a:avLst/>
          </a:prstGeom>
          <a:noFill/>
          <a:ln w="19050">
            <a:solidFill>
              <a:schemeClr val="accent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文字方塊 11"/>
          <p:cNvSpPr txBox="1"/>
          <p:nvPr/>
        </p:nvSpPr>
        <p:spPr>
          <a:xfrm>
            <a:off x="3461385" y="5503545"/>
            <a:ext cx="82804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Metal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3446145" y="6215380"/>
            <a:ext cx="2540000" cy="36830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b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GPU acceleration</a:t>
            </a:r>
            <a:endParaRPr lang="en-US" b="1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18" name="Elbow Connector 17"/>
          <p:cNvCxnSpPr>
            <a:stCxn id="30" idx="2"/>
            <a:endCxn id="16" idx="1"/>
          </p:cNvCxnSpPr>
          <p:nvPr/>
        </p:nvCxnSpPr>
        <p:spPr>
          <a:xfrm rot="5400000" flipV="1">
            <a:off x="4627245" y="4977130"/>
            <a:ext cx="528320" cy="524510"/>
          </a:xfrm>
          <a:prstGeom prst="bentConnector2">
            <a:avLst/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4" name="Elbow Connector 23"/>
          <p:cNvCxnSpPr/>
          <p:nvPr/>
        </p:nvCxnSpPr>
        <p:spPr>
          <a:xfrm flipV="1">
            <a:off x="6823075" y="3543935"/>
            <a:ext cx="995045" cy="882015"/>
          </a:xfrm>
          <a:prstGeom prst="bentConnector3">
            <a:avLst>
              <a:gd name="adj1" fmla="val 191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29" name="Elbow Connector 28"/>
          <p:cNvCxnSpPr>
            <a:stCxn id="16" idx="0"/>
          </p:cNvCxnSpPr>
          <p:nvPr/>
        </p:nvCxnSpPr>
        <p:spPr>
          <a:xfrm rot="16200000">
            <a:off x="6153785" y="4478020"/>
            <a:ext cx="705485" cy="628015"/>
          </a:xfrm>
          <a:prstGeom prst="bentConnector3">
            <a:avLst>
              <a:gd name="adj1" fmla="val 49955"/>
            </a:avLst>
          </a:prstGeom>
          <a:ln w="1905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6" name="圓角矩形 15"/>
          <p:cNvSpPr/>
          <p:nvPr/>
        </p:nvSpPr>
        <p:spPr>
          <a:xfrm>
            <a:off x="5153829" y="5144511"/>
            <a:ext cx="2079072" cy="716747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Frame buffer</a:t>
            </a:r>
            <a:endParaRPr kumimoji="1" lang="zh-TW" alt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cxnSp>
        <p:nvCxnSpPr>
          <p:cNvPr id="32" name="Elbow Connector 31"/>
          <p:cNvCxnSpPr>
            <a:stCxn id="10" idx="2"/>
            <a:endCxn id="30" idx="0"/>
          </p:cNvCxnSpPr>
          <p:nvPr/>
        </p:nvCxnSpPr>
        <p:spPr>
          <a:xfrm rot="5400000" flipV="1">
            <a:off x="3799205" y="3428365"/>
            <a:ext cx="906780" cy="752475"/>
          </a:xfrm>
          <a:prstGeom prst="bentConnector3">
            <a:avLst>
              <a:gd name="adj1" fmla="val 59558"/>
            </a:avLst>
          </a:prstGeom>
          <a:ln w="19050">
            <a:tailEnd type="arrow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0" name="直線箭頭接點 32"/>
          <p:cNvCxnSpPr/>
          <p:nvPr/>
        </p:nvCxnSpPr>
        <p:spPr>
          <a:xfrm flipH="1">
            <a:off x="8293954" y="4580070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3" name="直線箭頭接點 32"/>
          <p:cNvCxnSpPr/>
          <p:nvPr/>
        </p:nvCxnSpPr>
        <p:spPr>
          <a:xfrm flipH="1">
            <a:off x="9339164" y="4580070"/>
            <a:ext cx="12065" cy="528320"/>
          </a:xfrm>
          <a:prstGeom prst="straightConnector1">
            <a:avLst/>
          </a:prstGeom>
          <a:ln w="19050"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44" name="圓角矩形 16"/>
          <p:cNvSpPr/>
          <p:nvPr/>
        </p:nvSpPr>
        <p:spPr>
          <a:xfrm>
            <a:off x="7473315" y="5126990"/>
            <a:ext cx="1355725" cy="7531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Camera preview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45" name="圓角矩形 16"/>
          <p:cNvSpPr/>
          <p:nvPr/>
        </p:nvSpPr>
        <p:spPr>
          <a:xfrm>
            <a:off x="8857615" y="5132705"/>
            <a:ext cx="1355725" cy="75311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kumimoji="1"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Cardboard preview</a:t>
            </a:r>
            <a:endParaRPr kumimoji="1" lang="en-US" altLang="zh-TW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System Architecture</a:t>
            </a:r>
            <a:endParaRPr kumimoji="1" lang="zh-TW" altLang="en-US" sz="16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3" name="矩形 28"/>
          <p:cNvSpPr/>
          <p:nvPr/>
        </p:nvSpPr>
        <p:spPr>
          <a:xfrm>
            <a:off x="4876800" y="2171700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26" name="文字方塊 29"/>
          <p:cNvSpPr txBox="1"/>
          <p:nvPr/>
        </p:nvSpPr>
        <p:spPr>
          <a:xfrm>
            <a:off x="4876165" y="2266315"/>
            <a:ext cx="1779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Hardware and Accessories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pic>
        <p:nvPicPr>
          <p:cNvPr id="42" name="Picture 41" descr="vr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219700" y="4244340"/>
            <a:ext cx="1040130" cy="1040130"/>
          </a:xfrm>
          <a:prstGeom prst="rect">
            <a:avLst/>
          </a:prstGeom>
        </p:spPr>
      </p:pic>
      <p:pic>
        <p:nvPicPr>
          <p:cNvPr id="47" name="Picture 46" descr="iphon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0620" y="2644775"/>
            <a:ext cx="1384300" cy="1384300"/>
          </a:xfrm>
          <a:prstGeom prst="rect">
            <a:avLst/>
          </a:prstGeom>
        </p:spPr>
      </p:pic>
      <p:sp>
        <p:nvSpPr>
          <p:cNvPr id="72" name="文字方塊 71"/>
          <p:cNvSpPr txBox="1"/>
          <p:nvPr/>
        </p:nvSpPr>
        <p:spPr>
          <a:xfrm>
            <a:off x="5075555" y="5008880"/>
            <a:ext cx="1355725" cy="3067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VR Cardboard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48" name="文字方塊 71"/>
          <p:cNvSpPr txBox="1"/>
          <p:nvPr/>
        </p:nvSpPr>
        <p:spPr>
          <a:xfrm>
            <a:off x="4989195" y="3866515"/>
            <a:ext cx="1482090" cy="30670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iPhone iOS 15+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52" name="矩形 28"/>
          <p:cNvSpPr/>
          <p:nvPr/>
        </p:nvSpPr>
        <p:spPr>
          <a:xfrm>
            <a:off x="1606550" y="2171700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53" name="文字方塊 29"/>
          <p:cNvSpPr txBox="1"/>
          <p:nvPr/>
        </p:nvSpPr>
        <p:spPr>
          <a:xfrm>
            <a:off x="1605915" y="2266315"/>
            <a:ext cx="177990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Subject with hemiplegia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grpSp>
        <p:nvGrpSpPr>
          <p:cNvPr id="90" name="Group 89"/>
          <p:cNvGrpSpPr/>
          <p:nvPr/>
        </p:nvGrpSpPr>
        <p:grpSpPr>
          <a:xfrm rot="0" flipH="1">
            <a:off x="3802380" y="4029075"/>
            <a:ext cx="615315" cy="1184275"/>
            <a:chOff x="14530" y="6132"/>
            <a:chExt cx="1407" cy="3319"/>
          </a:xfrm>
        </p:grpSpPr>
        <p:sp>
          <p:nvSpPr>
            <p:cNvPr id="81" name="Flowchart: Terminator 80"/>
            <p:cNvSpPr/>
            <p:nvPr/>
          </p:nvSpPr>
          <p:spPr>
            <a:xfrm>
              <a:off x="14801" y="8281"/>
              <a:ext cx="441" cy="1171"/>
            </a:xfrm>
            <a:prstGeom prst="flowChartTerminator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2" name="Flowchart: Terminator 81"/>
            <p:cNvSpPr/>
            <p:nvPr/>
          </p:nvSpPr>
          <p:spPr>
            <a:xfrm>
              <a:off x="15227" y="827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3" name="Flowchart: Terminator 82"/>
            <p:cNvSpPr/>
            <p:nvPr/>
          </p:nvSpPr>
          <p:spPr>
            <a:xfrm rot="2340000">
              <a:off x="14530" y="7105"/>
              <a:ext cx="441" cy="1171"/>
            </a:xfrm>
            <a:prstGeom prst="flowChartTerminator">
              <a:avLst/>
            </a:prstGeom>
            <a:solidFill>
              <a:schemeClr val="accent4">
                <a:lumMod val="40000"/>
                <a:lumOff val="60000"/>
              </a:schemeClr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4" name="Flowchart: Terminator 83"/>
            <p:cNvSpPr/>
            <p:nvPr/>
          </p:nvSpPr>
          <p:spPr>
            <a:xfrm rot="19740000">
              <a:off x="15497" y="717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85" name="Oval 84"/>
            <p:cNvSpPr/>
            <p:nvPr/>
          </p:nvSpPr>
          <p:spPr>
            <a:xfrm>
              <a:off x="14785" y="6908"/>
              <a:ext cx="933" cy="1884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pic>
          <p:nvPicPr>
            <p:cNvPr id="87" name="Content Placeholder 79" descr="Picture4"/>
            <p:cNvPicPr>
              <a:picLocks noChangeAspect="1"/>
            </p:cNvPicPr>
            <p:nvPr/>
          </p:nvPicPr>
          <p:blipFill>
            <a:blip r:embed="rId3"/>
            <a:srcRect r="56748"/>
            <a:stretch>
              <a:fillRect/>
            </a:stretch>
          </p:blipFill>
          <p:spPr>
            <a:xfrm>
              <a:off x="14785" y="6908"/>
              <a:ext cx="407" cy="1891"/>
            </a:xfrm>
            <a:prstGeom prst="rect">
              <a:avLst/>
            </a:prstGeom>
          </p:spPr>
        </p:pic>
        <p:sp>
          <p:nvSpPr>
            <p:cNvPr id="86" name="Oval 85"/>
            <p:cNvSpPr/>
            <p:nvPr/>
          </p:nvSpPr>
          <p:spPr>
            <a:xfrm>
              <a:off x="14785" y="6132"/>
              <a:ext cx="933" cy="933"/>
            </a:xfrm>
            <a:prstGeom prst="ellipse">
              <a:avLst/>
            </a:prstGeom>
            <a:solidFill>
              <a:schemeClr val="bg1"/>
            </a:solidFill>
            <a:ln w="28575">
              <a:solidFill>
                <a:schemeClr val="tx1"/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sp>
        <p:nvSpPr>
          <p:cNvPr id="91" name="矩形 28"/>
          <p:cNvSpPr/>
          <p:nvPr/>
        </p:nvSpPr>
        <p:spPr>
          <a:xfrm>
            <a:off x="8246110" y="2195195"/>
            <a:ext cx="1779270" cy="3442970"/>
          </a:xfrm>
          <a:prstGeom prst="rect">
            <a:avLst/>
          </a:prstGeom>
          <a:solidFill>
            <a:srgbClr val="C5D5EA"/>
          </a:solidFill>
          <a:ln>
            <a:solidFill>
              <a:schemeClr val="tx2">
                <a:lumMod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endParaRPr kumimoji="0" lang="zh-TW" altLang="en-US" sz="14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Arial" panose="020B0604020202020204"/>
              <a:ea typeface="新細明體" panose="02020500000000000000" charset="-120"/>
              <a:cs typeface="+mn-cs"/>
              <a:sym typeface="Arial" panose="020B0604020202020204"/>
            </a:endParaRPr>
          </a:p>
        </p:txBody>
      </p:sp>
      <p:sp>
        <p:nvSpPr>
          <p:cNvPr id="92" name="文字方塊 29"/>
          <p:cNvSpPr txBox="1"/>
          <p:nvPr/>
        </p:nvSpPr>
        <p:spPr>
          <a:xfrm>
            <a:off x="8245475" y="2289810"/>
            <a:ext cx="17799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ARMT system</a:t>
            </a:r>
            <a:endParaRPr kumimoji="0" lang="en-US" altLang="zh-TW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04" name="Up Arrow 103"/>
          <p:cNvSpPr/>
          <p:nvPr/>
        </p:nvSpPr>
        <p:spPr>
          <a:xfrm rot="16200000">
            <a:off x="4053840" y="399161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grpSp>
        <p:nvGrpSpPr>
          <p:cNvPr id="113" name="Group 112"/>
          <p:cNvGrpSpPr/>
          <p:nvPr/>
        </p:nvGrpSpPr>
        <p:grpSpPr>
          <a:xfrm rot="0" flipH="1">
            <a:off x="3830518" y="2195195"/>
            <a:ext cx="615752" cy="1184632"/>
            <a:chOff x="14530" y="6132"/>
            <a:chExt cx="1408" cy="3320"/>
          </a:xfrm>
        </p:grpSpPr>
        <p:sp>
          <p:nvSpPr>
            <p:cNvPr id="114" name="Flowchart: Terminator 113"/>
            <p:cNvSpPr/>
            <p:nvPr/>
          </p:nvSpPr>
          <p:spPr>
            <a:xfrm>
              <a:off x="14801" y="8281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5" name="Flowchart: Terminator 114"/>
            <p:cNvSpPr/>
            <p:nvPr/>
          </p:nvSpPr>
          <p:spPr>
            <a:xfrm>
              <a:off x="15227" y="8275"/>
              <a:ext cx="441" cy="1171"/>
            </a:xfrm>
            <a:prstGeom prst="flowChartTerminator">
              <a:avLst/>
            </a:prstGeom>
            <a:solidFill>
              <a:srgbClr val="FFE699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6" name="Flowchart: Terminator 115"/>
            <p:cNvSpPr/>
            <p:nvPr/>
          </p:nvSpPr>
          <p:spPr>
            <a:xfrm rot="2340000">
              <a:off x="14530" y="7105"/>
              <a:ext cx="441" cy="1171"/>
            </a:xfrm>
            <a:prstGeom prst="flowChartTerminator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7" name="Flowchart: Terminator 116"/>
            <p:cNvSpPr/>
            <p:nvPr/>
          </p:nvSpPr>
          <p:spPr>
            <a:xfrm rot="19740000">
              <a:off x="15497" y="7175"/>
              <a:ext cx="441" cy="1171"/>
            </a:xfrm>
            <a:prstGeom prst="flowChartTerminator">
              <a:avLst/>
            </a:prstGeom>
            <a:solidFill>
              <a:srgbClr val="FFE699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sp>
          <p:nvSpPr>
            <p:cNvPr id="118" name="Oval 117"/>
            <p:cNvSpPr/>
            <p:nvPr/>
          </p:nvSpPr>
          <p:spPr>
            <a:xfrm>
              <a:off x="14785" y="6908"/>
              <a:ext cx="933" cy="1884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  <p:pic>
          <p:nvPicPr>
            <p:cNvPr id="119" name="Content Placeholder 79" descr="Picture4"/>
            <p:cNvPicPr>
              <a:picLocks noChangeAspect="1"/>
            </p:cNvPicPr>
            <p:nvPr/>
          </p:nvPicPr>
          <p:blipFill>
            <a:blip r:embed="rId3"/>
            <a:srcRect r="56748"/>
            <a:stretch>
              <a:fillRect/>
            </a:stretch>
          </p:blipFill>
          <p:spPr>
            <a:xfrm flipH="1">
              <a:off x="15250" y="6897"/>
              <a:ext cx="427" cy="1892"/>
            </a:xfrm>
            <a:prstGeom prst="rect">
              <a:avLst/>
            </a:prstGeom>
          </p:spPr>
        </p:pic>
        <p:sp>
          <p:nvSpPr>
            <p:cNvPr id="120" name="Oval 119"/>
            <p:cNvSpPr/>
            <p:nvPr/>
          </p:nvSpPr>
          <p:spPr>
            <a:xfrm>
              <a:off x="14785" y="6132"/>
              <a:ext cx="933" cy="933"/>
            </a:xfrm>
            <a:prstGeom prst="ellipse">
              <a:avLst/>
            </a:prstGeom>
            <a:solidFill>
              <a:schemeClr val="bg1"/>
            </a:solidFill>
            <a:ln w="28575" cmpd="sng">
              <a:solidFill>
                <a:schemeClr val="tx1"/>
              </a:solidFill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en-US"/>
            </a:p>
          </p:txBody>
        </p:sp>
      </p:grpSp>
      <p:pic>
        <p:nvPicPr>
          <p:cNvPr id="46" name="Picture 45" descr="vr-glasses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64030" y="3270250"/>
            <a:ext cx="1450340" cy="1450340"/>
          </a:xfrm>
          <a:prstGeom prst="rect">
            <a:avLst/>
          </a:prstGeom>
        </p:spPr>
      </p:pic>
      <p:sp>
        <p:nvSpPr>
          <p:cNvPr id="121" name="文字方塊 71"/>
          <p:cNvSpPr txBox="1"/>
          <p:nvPr/>
        </p:nvSpPr>
        <p:spPr>
          <a:xfrm>
            <a:off x="3394710" y="5284470"/>
            <a:ext cx="1482090" cy="521970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Real time Mirror Display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22" name="Up Arrow 121"/>
          <p:cNvSpPr/>
          <p:nvPr/>
        </p:nvSpPr>
        <p:spPr>
          <a:xfrm rot="5400000">
            <a:off x="4053840" y="210566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4" name="文字方塊 71"/>
          <p:cNvSpPr txBox="1"/>
          <p:nvPr/>
        </p:nvSpPr>
        <p:spPr>
          <a:xfrm>
            <a:off x="3390265" y="3427095"/>
            <a:ext cx="1482090" cy="521970"/>
          </a:xfrm>
          <a:prstGeom prst="rect">
            <a:avLst/>
          </a:prstGeom>
          <a:noFill/>
          <a:ln w="1270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bg1"/>
                </a:solidFill>
              </a14:hiddenFill>
            </a:ext>
          </a:extLst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4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Performs excersice</a:t>
            </a:r>
            <a:endParaRPr kumimoji="0" lang="en-US" altLang="zh-TW" sz="14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25" name="Up Arrow 124"/>
          <p:cNvSpPr/>
          <p:nvPr/>
        </p:nvSpPr>
        <p:spPr>
          <a:xfrm rot="5400000">
            <a:off x="7336790" y="212471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6" name="Up Arrow 125"/>
          <p:cNvSpPr/>
          <p:nvPr/>
        </p:nvSpPr>
        <p:spPr>
          <a:xfrm rot="16200000">
            <a:off x="7324090" y="3990340"/>
            <a:ext cx="154305" cy="1303020"/>
          </a:xfrm>
          <a:prstGeom prst="upArrow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27" name="Text Box 126"/>
          <p:cNvSpPr txBox="1"/>
          <p:nvPr/>
        </p:nvSpPr>
        <p:spPr>
          <a:xfrm>
            <a:off x="6788785" y="4741545"/>
            <a:ext cx="124968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Binocular rendering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8" name="Text Box 127"/>
          <p:cNvSpPr txBox="1"/>
          <p:nvPr/>
        </p:nvSpPr>
        <p:spPr>
          <a:xfrm>
            <a:off x="6592570" y="2867025"/>
            <a:ext cx="1718310" cy="521970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Frames with the human body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9" name="矩形 10"/>
          <p:cNvSpPr/>
          <p:nvPr/>
        </p:nvSpPr>
        <p:spPr>
          <a:xfrm>
            <a:off x="8318500" y="2699385"/>
            <a:ext cx="1631315" cy="154559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0" name="4-Point Star 129"/>
          <p:cNvSpPr/>
          <p:nvPr/>
        </p:nvSpPr>
        <p:spPr>
          <a:xfrm>
            <a:off x="4421505" y="2132965"/>
            <a:ext cx="269875" cy="288925"/>
          </a:xfrm>
          <a:prstGeom prst="star4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1" name="4-Point Star 130"/>
          <p:cNvSpPr/>
          <p:nvPr/>
        </p:nvSpPr>
        <p:spPr>
          <a:xfrm>
            <a:off x="4421505" y="4053205"/>
            <a:ext cx="269875" cy="288925"/>
          </a:xfrm>
          <a:prstGeom prst="star4">
            <a:avLst/>
          </a:prstGeom>
          <a:solidFill>
            <a:schemeClr val="accent4">
              <a:lumMod val="40000"/>
              <a:lumOff val="60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en-US"/>
          </a:p>
        </p:txBody>
      </p:sp>
      <p:sp>
        <p:nvSpPr>
          <p:cNvPr id="132" name="文字方塊 44"/>
          <p:cNvSpPr txBox="1"/>
          <p:nvPr/>
        </p:nvSpPr>
        <p:spPr>
          <a:xfrm>
            <a:off x="8494395" y="3023235"/>
            <a:ext cx="1278890" cy="460375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Human body segmentation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3" name="文字方塊 44"/>
          <p:cNvSpPr txBox="1"/>
          <p:nvPr/>
        </p:nvSpPr>
        <p:spPr>
          <a:xfrm>
            <a:off x="8496300" y="356298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Texture shader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4" name="Text Box 133"/>
          <p:cNvSpPr txBox="1"/>
          <p:nvPr/>
        </p:nvSpPr>
        <p:spPr>
          <a:xfrm>
            <a:off x="8257540" y="2695575"/>
            <a:ext cx="1718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AR tasks pipline 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5" name="文字方塊 44"/>
          <p:cNvSpPr txBox="1"/>
          <p:nvPr/>
        </p:nvSpPr>
        <p:spPr>
          <a:xfrm>
            <a:off x="8496300" y="389445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Frame buffer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  <p:sp>
        <p:nvSpPr>
          <p:cNvPr id="136" name="矩形 10"/>
          <p:cNvSpPr/>
          <p:nvPr/>
        </p:nvSpPr>
        <p:spPr>
          <a:xfrm>
            <a:off x="8320405" y="4305935"/>
            <a:ext cx="1631315" cy="1292860"/>
          </a:xfrm>
          <a:prstGeom prst="rect">
            <a:avLst/>
          </a:prstGeom>
          <a:solidFill>
            <a:schemeClr val="bg1">
              <a:lumMod val="85000"/>
            </a:schemeClr>
          </a:solidFill>
          <a:ln w="190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kumimoji="1" lang="zh-TW" altLang="en-US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38" name="Text Box 137"/>
          <p:cNvSpPr txBox="1"/>
          <p:nvPr/>
        </p:nvSpPr>
        <p:spPr>
          <a:xfrm>
            <a:off x="8310880" y="4305935"/>
            <a:ext cx="1718310" cy="30670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pPr algn="ctr"/>
            <a:r>
              <a:rPr lang="en-US" sz="1400" b="1">
                <a:latin typeface="Times New Roman" panose="02020603050405020304" pitchFamily="18" charset="0"/>
                <a:cs typeface="Times New Roman" panose="02020603050405020304" pitchFamily="18" charset="0"/>
              </a:rPr>
              <a:t>GUI</a:t>
            </a:r>
            <a:endParaRPr lang="en-US" sz="1400" b="1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42" name="Content Placeholder 141" descr="IMG_5592"/>
          <p:cNvPicPr>
            <a:picLocks noChangeAspect="1"/>
          </p:cNvPicPr>
          <p:nvPr>
            <p:ph idx="1"/>
          </p:nvPr>
        </p:nvPicPr>
        <p:blipFill>
          <a:blip r:embed="rId5"/>
          <a:srcRect l="8023" t="8668" r="20910" b="9660"/>
          <a:stretch>
            <a:fillRect/>
          </a:stretch>
        </p:blipFill>
        <p:spPr>
          <a:xfrm rot="16200000">
            <a:off x="8863965" y="4572635"/>
            <a:ext cx="544195" cy="1355725"/>
          </a:xfrm>
          <a:prstGeom prst="rect">
            <a:avLst/>
          </a:prstGeom>
        </p:spPr>
      </p:pic>
      <p:sp>
        <p:nvSpPr>
          <p:cNvPr id="143" name="文字方塊 44"/>
          <p:cNvSpPr txBox="1"/>
          <p:nvPr/>
        </p:nvSpPr>
        <p:spPr>
          <a:xfrm>
            <a:off x="8496935" y="4617085"/>
            <a:ext cx="1278890" cy="275590"/>
          </a:xfrm>
          <a:prstGeom prst="rect">
            <a:avLst/>
          </a:prstGeom>
          <a:solidFill>
            <a:schemeClr val="bg1"/>
          </a:solidFill>
          <a:ln w="12700">
            <a:solidFill>
              <a:schemeClr val="tx2">
                <a:lumMod val="10000"/>
              </a:schemeClr>
            </a:solidFill>
          </a:ln>
        </p:spPr>
        <p:txBody>
          <a:bodyPr wrap="square" rtlCol="0">
            <a:spAutoFit/>
          </a:bodyPr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 panose="020B0604020202020204"/>
              <a:buNone/>
              <a:defRPr/>
            </a:pPr>
            <a:r>
              <a:rPr kumimoji="0" lang="en-US" altLang="zh-TW" sz="12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Times New Roman" panose="02020603050405020304" pitchFamily="18" charset="0"/>
                <a:cs typeface="Times New Roman" panose="02020603050405020304" pitchFamily="18" charset="0"/>
                <a:sym typeface="Arial" panose="020B0604020202020204"/>
              </a:rPr>
              <a:t>Randerer</a:t>
            </a:r>
            <a:endParaRPr kumimoji="0" lang="en-US" altLang="zh-TW" sz="12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Times New Roman" panose="02020603050405020304" pitchFamily="18" charset="0"/>
              <a:cs typeface="Times New Roman" panose="02020603050405020304" pitchFamily="18" charset="0"/>
              <a:sym typeface="Arial" panose="020B0604020202020204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bldLvl="0" animBg="1"/>
      <p:bldP spid="26" grpId="0"/>
      <p:bldP spid="52" grpId="0" bldLvl="0" animBg="1"/>
      <p:bldP spid="53" grpId="0"/>
      <p:bldP spid="91" grpId="0" bldLvl="0" animBg="1"/>
      <p:bldP spid="9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137535" y="2309495"/>
            <a:ext cx="6088380" cy="3795395"/>
          </a:xfrm>
          <a:prstGeom prst="rect">
            <a:avLst/>
          </a:prstGeom>
        </p:spPr>
      </p:pic>
      <p:sp>
        <p:nvSpPr>
          <p:cNvPr id="6" name="Text Box 5"/>
          <p:cNvSpPr txBox="1"/>
          <p:nvPr/>
        </p:nvSpPr>
        <p:spPr>
          <a:xfrm>
            <a:off x="3416935" y="5708650"/>
            <a:ext cx="15195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cs typeface="Arial Black" panose="020B0A04020102020204" charset="0"/>
              </a:rPr>
              <a:t>Segmentation</a:t>
            </a:r>
            <a:endParaRPr lang="en-US" sz="140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cs typeface="Arial Black" panose="020B0A04020102020204" charset="0"/>
            </a:endParaRPr>
          </a:p>
        </p:txBody>
      </p:sp>
      <p:sp>
        <p:nvSpPr>
          <p:cNvPr id="7" name="Text Box 6"/>
          <p:cNvSpPr txBox="1"/>
          <p:nvPr/>
        </p:nvSpPr>
        <p:spPr>
          <a:xfrm>
            <a:off x="5055235" y="5708650"/>
            <a:ext cx="15195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cs typeface="Arial Black" panose="020B0A04020102020204" charset="0"/>
              </a:rPr>
              <a:t>Camera</a:t>
            </a:r>
            <a:endParaRPr lang="en-US" sz="140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cs typeface="Arial Black" panose="020B0A04020102020204" charset="0"/>
            </a:endParaRPr>
          </a:p>
        </p:txBody>
      </p:sp>
      <p:sp>
        <p:nvSpPr>
          <p:cNvPr id="8" name="Text Box 7"/>
          <p:cNvSpPr txBox="1"/>
          <p:nvPr/>
        </p:nvSpPr>
        <p:spPr>
          <a:xfrm>
            <a:off x="6369685" y="5708650"/>
            <a:ext cx="15195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cs typeface="Arial Black" panose="020B0A04020102020204" charset="0"/>
              </a:rPr>
              <a:t>Rendering</a:t>
            </a:r>
            <a:endParaRPr lang="en-US" sz="140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cs typeface="Arial Black" panose="020B0A04020102020204" charset="0"/>
            </a:endParaRPr>
          </a:p>
        </p:txBody>
      </p:sp>
      <p:sp>
        <p:nvSpPr>
          <p:cNvPr id="9" name="Text Box 8"/>
          <p:cNvSpPr txBox="1"/>
          <p:nvPr/>
        </p:nvSpPr>
        <p:spPr>
          <a:xfrm>
            <a:off x="7997825" y="5708650"/>
            <a:ext cx="1519555" cy="3067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1400">
                <a:solidFill>
                  <a:schemeClr val="bg1"/>
                </a:solidFill>
                <a:latin typeface="Microsoft JhengHei UI" panose="020B0604030504040204" charset="-120"/>
                <a:ea typeface="Microsoft JhengHei UI" panose="020B0604030504040204" charset="-120"/>
                <a:cs typeface="Arial Black" panose="020B0A04020102020204" charset="0"/>
              </a:rPr>
              <a:t>People</a:t>
            </a:r>
            <a:endParaRPr lang="en-US" sz="1400">
              <a:solidFill>
                <a:schemeClr val="bg1"/>
              </a:solidFill>
              <a:latin typeface="Microsoft JhengHei UI" panose="020B0604030504040204" charset="-120"/>
              <a:ea typeface="Microsoft JhengHei UI" panose="020B0604030504040204" charset="-120"/>
              <a:cs typeface="Arial Black" panose="020B0A0402010202020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1473</Words>
  <Application>WPS Presentation</Application>
  <PresentationFormat>寬螢幕</PresentationFormat>
  <Paragraphs>184</Paragraphs>
  <Slides>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25" baseType="lpstr">
      <vt:lpstr>Arial</vt:lpstr>
      <vt:lpstr>SimSun</vt:lpstr>
      <vt:lpstr>Wingdings</vt:lpstr>
      <vt:lpstr>Times New Roman</vt:lpstr>
      <vt:lpstr>Calibri</vt:lpstr>
      <vt:lpstr>Arial</vt:lpstr>
      <vt:lpstr>新細明體</vt:lpstr>
      <vt:lpstr>Microsoft YaHei</vt:lpstr>
      <vt:lpstr>Arial Unicode MS</vt:lpstr>
      <vt:lpstr>Calibri Light</vt:lpstr>
      <vt:lpstr>Calibri</vt:lpstr>
      <vt:lpstr>標楷體</vt:lpstr>
      <vt:lpstr>Arial Black</vt:lpstr>
      <vt:lpstr>Malgun Gothic Semilight</vt:lpstr>
      <vt:lpstr>Meiryo</vt:lpstr>
      <vt:lpstr>Microsoft Himalaya</vt:lpstr>
      <vt:lpstr>Microsoft JhengHei UI</vt:lpstr>
      <vt:lpstr>Office 佈景主題</vt:lpstr>
      <vt:lpstr>PowerPoint 演示文稿</vt:lpstr>
      <vt:lpstr>Software Ver 1: Reconstruct 3D</vt:lpstr>
      <vt:lpstr>Dual camera estimate depth</vt:lpstr>
      <vt:lpstr>Software Ver 2: hand contour segmentation</vt:lpstr>
      <vt:lpstr>Software Ver 3: cardboard support</vt:lpstr>
      <vt:lpstr>System Architecture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dc:creator>柏瑜 黃</dc:creator>
  <cp:lastModifiedBy>user</cp:lastModifiedBy>
  <cp:revision>12</cp:revision>
  <dcterms:created xsi:type="dcterms:W3CDTF">2023-05-14T10:31:00Z</dcterms:created>
  <dcterms:modified xsi:type="dcterms:W3CDTF">2023-05-23T04:20:35Z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562E922B8BD146C4AFB5F3841E11E8A5</vt:lpwstr>
  </property>
  <property fmtid="{D5CDD505-2E9C-101B-9397-08002B2CF9AE}" pid="3" name="KSOProductBuildVer">
    <vt:lpwstr>1033-11.2.0.11219</vt:lpwstr>
  </property>
</Properties>
</file>

<file path=docProps/thumbnail.jpeg>
</file>